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16.xml" Type="http://schemas.openxmlformats.org/officeDocument/2006/relationships/slide" Id="rId21"/><Relationship Target="presProps.xml" Type="http://schemas.openxmlformats.org/officeDocument/2006/relationships/presProps" Id="rId2"/><Relationship Target="slides/slide7.xml" Type="http://schemas.openxmlformats.org/officeDocument/2006/relationships/slide" Id="rId12"/><Relationship Target="slides/slide17.xml" Type="http://schemas.openxmlformats.org/officeDocument/2006/relationships/slide" Id="rId22"/><Relationship Target="theme/theme2.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8" name="Shape 78"/>
        <p:cNvGrpSpPr/>
        <p:nvPr/>
      </p:nvGrpSpPr>
      <p:grpSpPr>
        <a:xfrm>
          <a:off y="0" x="0"/>
          <a:ext cy="0" cx="0"/>
          <a:chOff y="0" x="0"/>
          <a:chExt cy="0" cx="0"/>
        </a:xfrm>
      </p:grpSpPr>
      <p:sp>
        <p:nvSpPr>
          <p:cNvPr id="79" name="Shape 7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0" name="Shape 8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4" name="Shape 84"/>
        <p:cNvGrpSpPr/>
        <p:nvPr/>
      </p:nvGrpSpPr>
      <p:grpSpPr>
        <a:xfrm>
          <a:off y="0" x="0"/>
          <a:ext cy="0" cx="0"/>
          <a:chOff y="0" x="0"/>
          <a:chExt cy="0" cx="0"/>
        </a:xfrm>
      </p:grpSpPr>
      <p:sp>
        <p:nvSpPr>
          <p:cNvPr id="85" name="Shape 8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6" name="Shape 8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9" name="Shape 9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5" name="Shape 10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7" name="Shape 11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0" name="Shape 120"/>
        <p:cNvGrpSpPr/>
        <p:nvPr/>
      </p:nvGrpSpPr>
      <p:grpSpPr>
        <a:xfrm>
          <a:off y="0" x="0"/>
          <a:ext cy="0" cx="0"/>
          <a:chOff y="0" x="0"/>
          <a:chExt cy="0" cx="0"/>
        </a:xfrm>
      </p:grpSpPr>
      <p:sp>
        <p:nvSpPr>
          <p:cNvPr id="121" name="Shape 12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2" name="Shape 12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 name="Shape 30"/>
        <p:cNvGrpSpPr/>
        <p:nvPr/>
      </p:nvGrpSpPr>
      <p:grpSpPr>
        <a:xfrm>
          <a:off y="0" x="0"/>
          <a:ext cy="0" cx="0"/>
          <a:chOff y="0" x="0"/>
          <a:chExt cy="0" cx="0"/>
        </a:xfrm>
      </p:grpSpPr>
      <p:sp>
        <p:nvSpPr>
          <p:cNvPr id="31" name="Shape 3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2" name="Shape 3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 name="Shape 36"/>
        <p:cNvGrpSpPr/>
        <p:nvPr/>
      </p:nvGrpSpPr>
      <p:grpSpPr>
        <a:xfrm>
          <a:off y="0" x="0"/>
          <a:ext cy="0" cx="0"/>
          <a:chOff y="0" x="0"/>
          <a:chExt cy="0" cx="0"/>
        </a:xfrm>
      </p:grpSpPr>
      <p:sp>
        <p:nvSpPr>
          <p:cNvPr id="37" name="Shape 3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8" name="Shape 3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 name="Shape 42"/>
        <p:cNvGrpSpPr/>
        <p:nvPr/>
      </p:nvGrpSpPr>
      <p:grpSpPr>
        <a:xfrm>
          <a:off y="0" x="0"/>
          <a:ext cy="0" cx="0"/>
          <a:chOff y="0" x="0"/>
          <a:chExt cy="0" cx="0"/>
        </a:xfrm>
      </p:grpSpPr>
      <p:sp>
        <p:nvSpPr>
          <p:cNvPr id="43" name="Shape 4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4" name="Shape 4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 name="Shape 48"/>
        <p:cNvGrpSpPr/>
        <p:nvPr/>
      </p:nvGrpSpPr>
      <p:grpSpPr>
        <a:xfrm>
          <a:off y="0" x="0"/>
          <a:ext cy="0" cx="0"/>
          <a:chOff y="0" x="0"/>
          <a:chExt cy="0" cx="0"/>
        </a:xfrm>
      </p:grpSpPr>
      <p:sp>
        <p:nvSpPr>
          <p:cNvPr id="49" name="Shape 4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0" name="Shape 5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 name="Shape 54"/>
        <p:cNvGrpSpPr/>
        <p:nvPr/>
      </p:nvGrpSpPr>
      <p:grpSpPr>
        <a:xfrm>
          <a:off y="0" x="0"/>
          <a:ext cy="0" cx="0"/>
          <a:chOff y="0" x="0"/>
          <a:chExt cy="0" cx="0"/>
        </a:xfrm>
      </p:grpSpPr>
      <p:sp>
        <p:nvSpPr>
          <p:cNvPr id="55" name="Shape 5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6" name="Shape 5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 name="Shape 60"/>
        <p:cNvGrpSpPr/>
        <p:nvPr/>
      </p:nvGrpSpPr>
      <p:grpSpPr>
        <a:xfrm>
          <a:off y="0" x="0"/>
          <a:ext cy="0" cx="0"/>
          <a:chOff y="0" x="0"/>
          <a:chExt cy="0" cx="0"/>
        </a:xfrm>
      </p:grpSpPr>
      <p:sp>
        <p:nvSpPr>
          <p:cNvPr id="61" name="Shape 6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2" name="Shape 6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 name="Shape 66"/>
        <p:cNvGrpSpPr/>
        <p:nvPr/>
      </p:nvGrpSpPr>
      <p:grpSpPr>
        <a:xfrm>
          <a:off y="0" x="0"/>
          <a:ext cy="0" cx="0"/>
          <a:chOff y="0" x="0"/>
          <a:chExt cy="0" cx="0"/>
        </a:xfrm>
      </p:grpSpPr>
      <p:sp>
        <p:nvSpPr>
          <p:cNvPr id="67" name="Shape 6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8" name="Shape 6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4" name="Shape 7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idx="1" type="subTitle"/>
          </p:nvPr>
        </p:nvSpPr>
        <p:spPr>
          <a:xfrm>
            <a:off y="2840053" x="685800"/>
            <a:ext cy="784799" cx="7772400"/>
          </a:xfrm>
          <a:prstGeom prst="rect">
            <a:avLst/>
          </a:prstGeom>
        </p:spPr>
        <p:txBody>
          <a:bodyPr bIns="91425" rIns="91425" lIns="91425" tIns="91425" anchor="t" anchorCtr="0"/>
          <a:lstStyle>
            <a:lvl1pPr algn="ctr" marL="0">
              <a:spcBef>
                <a:spcPts val="0"/>
              </a:spcBef>
              <a:buClr>
                <a:schemeClr val="lt2"/>
              </a:buClr>
              <a:buNone/>
              <a:defRPr>
                <a:solidFill>
                  <a:schemeClr val="lt2"/>
                </a:solidFill>
              </a:defRPr>
            </a:lvl1pPr>
            <a:lvl2pPr algn="ctr" indent="190500" marL="0">
              <a:spcBef>
                <a:spcPts val="0"/>
              </a:spcBef>
              <a:buClr>
                <a:schemeClr val="lt2"/>
              </a:buClr>
              <a:buSzPct val="100000"/>
              <a:buNone/>
              <a:defRPr sz="3000">
                <a:solidFill>
                  <a:schemeClr val="lt2"/>
                </a:solidFill>
              </a:defRPr>
            </a:lvl2pPr>
            <a:lvl3pPr algn="ctr" indent="190500" marL="0">
              <a:spcBef>
                <a:spcPts val="0"/>
              </a:spcBef>
              <a:buClr>
                <a:schemeClr val="lt2"/>
              </a:buClr>
              <a:buSzPct val="100000"/>
              <a:buNone/>
              <a:defRPr sz="3000">
                <a:solidFill>
                  <a:schemeClr val="lt2"/>
                </a:solidFill>
              </a:defRPr>
            </a:lvl3pPr>
            <a:lvl4pPr algn="ctr" indent="190500" marL="0">
              <a:spcBef>
                <a:spcPts val="0"/>
              </a:spcBef>
              <a:buClr>
                <a:schemeClr val="lt2"/>
              </a:buClr>
              <a:buSzPct val="100000"/>
              <a:buNone/>
              <a:defRPr sz="3000">
                <a:solidFill>
                  <a:schemeClr val="lt2"/>
                </a:solidFill>
              </a:defRPr>
            </a:lvl4pPr>
            <a:lvl5pPr algn="ctr" indent="190500" marL="0">
              <a:spcBef>
                <a:spcPts val="0"/>
              </a:spcBef>
              <a:buClr>
                <a:schemeClr val="lt2"/>
              </a:buClr>
              <a:buSzPct val="100000"/>
              <a:buNone/>
              <a:defRPr sz="3000">
                <a:solidFill>
                  <a:schemeClr val="lt2"/>
                </a:solidFill>
              </a:defRPr>
            </a:lvl5pPr>
            <a:lvl6pPr algn="ctr" indent="190500" marL="0">
              <a:spcBef>
                <a:spcPts val="0"/>
              </a:spcBef>
              <a:buClr>
                <a:schemeClr val="lt2"/>
              </a:buClr>
              <a:buSzPct val="100000"/>
              <a:buNone/>
              <a:defRPr sz="3000">
                <a:solidFill>
                  <a:schemeClr val="lt2"/>
                </a:solidFill>
              </a:defRPr>
            </a:lvl6pPr>
            <a:lvl7pPr algn="ctr" indent="190500" marL="0">
              <a:spcBef>
                <a:spcPts val="0"/>
              </a:spcBef>
              <a:buClr>
                <a:schemeClr val="lt2"/>
              </a:buClr>
              <a:buSzPct val="100000"/>
              <a:buNone/>
              <a:defRPr sz="3000">
                <a:solidFill>
                  <a:schemeClr val="lt2"/>
                </a:solidFill>
              </a:defRPr>
            </a:lvl7pPr>
            <a:lvl8pPr algn="ctr" indent="190500" marL="0">
              <a:spcBef>
                <a:spcPts val="0"/>
              </a:spcBef>
              <a:buClr>
                <a:schemeClr val="lt2"/>
              </a:buClr>
              <a:buSzPct val="100000"/>
              <a:buNone/>
              <a:defRPr sz="3000">
                <a:solidFill>
                  <a:schemeClr val="lt2"/>
                </a:solidFill>
              </a:defRPr>
            </a:lvl8pPr>
            <a:lvl9pPr algn="ctr" indent="190500" marL="0">
              <a:spcBef>
                <a:spcPts val="0"/>
              </a:spcBef>
              <a:buClr>
                <a:schemeClr val="lt2"/>
              </a:buClr>
              <a:buSzPct val="100000"/>
              <a:buNone/>
              <a:defRPr sz="3000">
                <a:solidFill>
                  <a:schemeClr val="lt2"/>
                </a:solidFill>
              </a:defRPr>
            </a:lvl9pPr>
          </a:lstStyle>
          <a:p/>
        </p:txBody>
      </p:sp>
      <p:sp>
        <p:nvSpPr>
          <p:cNvPr id="9" name="Shape 9"/>
          <p:cNvSpPr txBox="1"/>
          <p:nvPr>
            <p:ph type="ctrTitle"/>
          </p:nvPr>
        </p:nvSpPr>
        <p:spPr>
          <a:xfrm>
            <a:off y="1583342" x="685800"/>
            <a:ext cy="1159799"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2" name="Shape 12"/>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5" name="Shape 15"/>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buClr>
                <a:schemeClr val="lt1"/>
              </a:buClr>
              <a:buSzPct val="100000"/>
              <a:buNone/>
              <a:defRPr b="1" sz="3600">
                <a:solidFill>
                  <a:schemeClr val="lt1"/>
                </a:solidFill>
              </a:defRPr>
            </a:lvl1pPr>
            <a:lvl2pPr indent="228600" marL="0">
              <a:buClr>
                <a:schemeClr val="lt1"/>
              </a:buClr>
              <a:buSzPct val="100000"/>
              <a:buNone/>
              <a:defRPr b="1" sz="3600">
                <a:solidFill>
                  <a:schemeClr val="lt1"/>
                </a:solidFill>
              </a:defRPr>
            </a:lvl2pPr>
            <a:lvl3pPr indent="228600" marL="0">
              <a:buClr>
                <a:schemeClr val="lt1"/>
              </a:buClr>
              <a:buSzPct val="100000"/>
              <a:buNone/>
              <a:defRPr b="1" sz="3600">
                <a:solidFill>
                  <a:schemeClr val="lt1"/>
                </a:solidFill>
              </a:defRPr>
            </a:lvl3pPr>
            <a:lvl4pPr indent="228600" marL="0">
              <a:buClr>
                <a:schemeClr val="lt1"/>
              </a:buClr>
              <a:buSzPct val="100000"/>
              <a:buNone/>
              <a:defRPr b="1" sz="3600">
                <a:solidFill>
                  <a:schemeClr val="lt1"/>
                </a:solidFill>
              </a:defRPr>
            </a:lvl4pPr>
            <a:lvl5pPr indent="228600" marL="0">
              <a:buClr>
                <a:schemeClr val="lt1"/>
              </a:buClr>
              <a:buSzPct val="100000"/>
              <a:buNone/>
              <a:defRPr b="1" sz="3600">
                <a:solidFill>
                  <a:schemeClr val="lt1"/>
                </a:solidFill>
              </a:defRPr>
            </a:lvl5pPr>
            <a:lvl6pPr indent="228600" marL="0">
              <a:buClr>
                <a:schemeClr val="lt1"/>
              </a:buClr>
              <a:buSzPct val="100000"/>
              <a:buNone/>
              <a:defRPr b="1" sz="3600">
                <a:solidFill>
                  <a:schemeClr val="lt1"/>
                </a:solidFill>
              </a:defRPr>
            </a:lvl6pPr>
            <a:lvl7pPr indent="228600" marL="0">
              <a:buClr>
                <a:schemeClr val="lt1"/>
              </a:buClr>
              <a:buSzPct val="100000"/>
              <a:buNone/>
              <a:defRPr b="1" sz="3600">
                <a:solidFill>
                  <a:schemeClr val="lt1"/>
                </a:solidFill>
              </a:defRPr>
            </a:lvl7pPr>
            <a:lvl8pPr indent="228600" marL="0">
              <a:buClr>
                <a:schemeClr val="lt1"/>
              </a:buClr>
              <a:buSzPct val="100000"/>
              <a:buNone/>
              <a:defRPr b="1" sz="3600">
                <a:solidFill>
                  <a:schemeClr val="lt1"/>
                </a:solidFill>
              </a:defRPr>
            </a:lvl8pPr>
            <a:lvl9pPr indent="228600" marL="0">
              <a:buClr>
                <a:schemeClr val="lt1"/>
              </a:buClr>
              <a:buSzPct val="100000"/>
              <a:buNone/>
              <a:defRPr b="1" sz="3600">
                <a:solidFill>
                  <a:schemeClr val="lt1"/>
                </a:solidFill>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lt1"/>
              </a:buClr>
              <a:buSzPct val="100000"/>
              <a:defRPr sz="3000">
                <a:solidFill>
                  <a:schemeClr val="lt1"/>
                </a:solidFill>
              </a:defRPr>
            </a:lvl1pPr>
            <a:lvl2pPr indent="-133350" marL="742950">
              <a:spcBef>
                <a:spcPts val="480"/>
              </a:spcBef>
              <a:buClr>
                <a:schemeClr val="lt1"/>
              </a:buClr>
              <a:buSzPct val="100000"/>
              <a:defRPr sz="2400">
                <a:solidFill>
                  <a:schemeClr val="lt1"/>
                </a:solidFill>
              </a:defRPr>
            </a:lvl2pPr>
            <a:lvl3pPr indent="-76200" marL="1143000">
              <a:spcBef>
                <a:spcPts val="480"/>
              </a:spcBef>
              <a:buClr>
                <a:schemeClr val="lt1"/>
              </a:buClr>
              <a:buSzPct val="100000"/>
              <a:defRPr sz="2400">
                <a:solidFill>
                  <a:schemeClr val="lt1"/>
                </a:solidFill>
              </a:defRPr>
            </a:lvl3pPr>
            <a:lvl4pPr indent="-114300" marL="1600200">
              <a:spcBef>
                <a:spcPts val="360"/>
              </a:spcBef>
              <a:buClr>
                <a:schemeClr val="lt1"/>
              </a:buClr>
              <a:buSzPct val="100000"/>
              <a:defRPr sz="1800">
                <a:solidFill>
                  <a:schemeClr val="lt1"/>
                </a:solidFill>
              </a:defRPr>
            </a:lvl4pPr>
            <a:lvl5pPr indent="-114300" marL="2057400">
              <a:spcBef>
                <a:spcPts val="360"/>
              </a:spcBef>
              <a:buClr>
                <a:schemeClr val="lt1"/>
              </a:buClr>
              <a:buSzPct val="100000"/>
              <a:defRPr sz="1800">
                <a:solidFill>
                  <a:schemeClr val="lt1"/>
                </a:solidFill>
              </a:defRPr>
            </a:lvl5pPr>
            <a:lvl6pPr indent="-114300" marL="2514600">
              <a:spcBef>
                <a:spcPts val="360"/>
              </a:spcBef>
              <a:buClr>
                <a:schemeClr val="lt1"/>
              </a:buClr>
              <a:buSzPct val="100000"/>
              <a:defRPr sz="1800">
                <a:solidFill>
                  <a:schemeClr val="lt1"/>
                </a:solidFill>
              </a:defRPr>
            </a:lvl6pPr>
            <a:lvl7pPr indent="-114300" marL="2971800">
              <a:spcBef>
                <a:spcPts val="360"/>
              </a:spcBef>
              <a:buClr>
                <a:schemeClr val="lt1"/>
              </a:buClr>
              <a:buSzPct val="100000"/>
              <a:defRPr sz="1800">
                <a:solidFill>
                  <a:schemeClr val="lt1"/>
                </a:solidFill>
              </a:defRPr>
            </a:lvl7pPr>
            <a:lvl8pPr indent="-114300" marL="3429000">
              <a:spcBef>
                <a:spcPts val="360"/>
              </a:spcBef>
              <a:buClr>
                <a:schemeClr val="lt1"/>
              </a:buClr>
              <a:buSzPct val="100000"/>
              <a:defRPr sz="1800">
                <a:solidFill>
                  <a:schemeClr val="lt1"/>
                </a:solidFill>
              </a:defRPr>
            </a:lvl8pPr>
            <a:lvl9pPr indent="-114300" marL="3886200">
              <a:spcBef>
                <a:spcPts val="360"/>
              </a:spcBef>
              <a:buClr>
                <a:schemeClr val="lt1"/>
              </a:buClr>
              <a:buSzPct val="100000"/>
              <a:defRPr sz="1800">
                <a:solidFill>
                  <a:schemeClr val="lt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1583342" x="685800"/>
            <a:ext cy="1159856" cx="7772400"/>
          </a:xfrm>
          <a:prstGeom prst="rect">
            <a:avLst/>
          </a:prstGeom>
        </p:spPr>
        <p:txBody>
          <a:bodyPr bIns="91425" rIns="91425" lIns="91425" tIns="91425" anchor="b" anchorCtr="0">
            <a:noAutofit/>
          </a:bodyPr>
          <a:lstStyle/>
          <a:p>
            <a:pPr>
              <a:buNone/>
            </a:pPr>
            <a:r>
              <a:rPr lang="en"/>
              <a:t>Theater of the Oppressed</a:t>
            </a:r>
          </a:p>
        </p:txBody>
      </p:sp>
      <p:sp>
        <p:nvSpPr>
          <p:cNvPr id="24" name="Shape 24"/>
          <p:cNvSpPr txBox="1"/>
          <p:nvPr>
            <p:ph idx="1" type="subTitle"/>
          </p:nvPr>
        </p:nvSpPr>
        <p:spPr>
          <a:xfrm>
            <a:off y="2840053" x="685800"/>
            <a:ext cy="784737" cx="7772400"/>
          </a:xfrm>
          <a:prstGeom prst="rect">
            <a:avLst/>
          </a:prstGeom>
        </p:spPr>
        <p:txBody>
          <a:bodyPr bIns="91425" rIns="91425" lIns="91425" tIns="91425" anchor="t" anchorCtr="0">
            <a:noAutofit/>
          </a:bodyPr>
          <a:lstStyle/>
          <a:p>
            <a:pPr rtl="0" lvl="0">
              <a:buClr>
                <a:schemeClr val="dk1"/>
              </a:buClr>
              <a:buSzPct val="45833"/>
              <a:buFont typeface="Arial"/>
              <a:buNone/>
            </a:pPr>
            <a:r>
              <a:rPr b="1" sz="2400" lang="en">
                <a:solidFill>
                  <a:schemeClr val="lt1"/>
                </a:solidFill>
              </a:rPr>
              <a:t>A Tool For Social Change</a:t>
            </a:r>
          </a:p>
          <a:p>
            <a:r>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y="0" x="0"/>
          <a:ext cy="0" cx="0"/>
          <a:chOff y="0" x="0"/>
          <a:chExt cy="0" cx="0"/>
        </a:xfrm>
      </p:grpSpPr>
      <p:sp>
        <p:nvSpPr>
          <p:cNvPr id="76" name="Shape 76"/>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Forum Theater: Logistics</a:t>
            </a:r>
          </a:p>
        </p:txBody>
      </p:sp>
      <p:sp>
        <p:nvSpPr>
          <p:cNvPr id="77" name="Shape 7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55600" marL="457200">
              <a:lnSpc>
                <a:spcPct val="115000"/>
              </a:lnSpc>
              <a:spcBef>
                <a:spcPts val="0"/>
              </a:spcBef>
              <a:buClr>
                <a:schemeClr val="lt1"/>
              </a:buClr>
              <a:buSzPct val="166666"/>
              <a:buFont typeface="Arial"/>
              <a:buChar char="•"/>
            </a:pPr>
            <a:r>
              <a:rPr sz="2000" lang="en"/>
              <a:t>Skits are 10-20 minutes long.</a:t>
            </a:r>
          </a:p>
          <a:p>
            <a:pPr rtl="0" lvl="0" indent="-355600" marL="457200">
              <a:lnSpc>
                <a:spcPct val="115000"/>
              </a:lnSpc>
              <a:spcBef>
                <a:spcPts val="0"/>
              </a:spcBef>
              <a:buClr>
                <a:schemeClr val="lt1"/>
              </a:buClr>
              <a:buSzPct val="166666"/>
              <a:buFont typeface="Arial"/>
              <a:buChar char="•"/>
            </a:pPr>
            <a:r>
              <a:rPr sz="2000" lang="en"/>
              <a:t>Run through skit once showing a problem around discrimination or oppression.</a:t>
            </a:r>
          </a:p>
          <a:p>
            <a:pPr rtl="0" lvl="0" indent="-355600" marL="457200">
              <a:lnSpc>
                <a:spcPct val="115000"/>
              </a:lnSpc>
              <a:spcBef>
                <a:spcPts val="0"/>
              </a:spcBef>
              <a:buClr>
                <a:schemeClr val="lt1"/>
              </a:buClr>
              <a:buSzPct val="166666"/>
              <a:buFont typeface="Arial"/>
              <a:buChar char="•"/>
            </a:pPr>
            <a:r>
              <a:rPr sz="2000" lang="en"/>
              <a:t>First run is called “Anti-Model” - played without interruption. “Oppressor” wins.</a:t>
            </a:r>
          </a:p>
          <a:p>
            <a:pPr rtl="0" lvl="0" indent="-355600" marL="457200">
              <a:lnSpc>
                <a:spcPct val="115000"/>
              </a:lnSpc>
              <a:spcBef>
                <a:spcPts val="0"/>
              </a:spcBef>
              <a:buClr>
                <a:schemeClr val="lt1"/>
              </a:buClr>
              <a:buSzPct val="166666"/>
              <a:buFont typeface="Arial"/>
              <a:buChar char="•"/>
            </a:pPr>
            <a:r>
              <a:rPr sz="2000" lang="en"/>
              <a:t> At second time, spect-actor can intervene and yell “STOP!” when they see the oppression happening.</a:t>
            </a:r>
          </a:p>
          <a:p>
            <a:pPr rtl="0" lvl="0" indent="-355600" marL="457200">
              <a:lnSpc>
                <a:spcPct val="115000"/>
              </a:lnSpc>
              <a:spcBef>
                <a:spcPts val="0"/>
              </a:spcBef>
              <a:buClr>
                <a:schemeClr val="lt1"/>
              </a:buClr>
              <a:buSzPct val="166666"/>
              <a:buFont typeface="Arial"/>
              <a:buChar char="•"/>
            </a:pPr>
            <a:r>
              <a:rPr sz="2000" lang="en"/>
              <a:t>Following each intervention, audience members discuss the solution offered.</a:t>
            </a:r>
          </a:p>
          <a:p>
            <a:r>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y="0" x="0"/>
          <a:ext cy="0" cx="0"/>
          <a:chOff y="0" x="0"/>
          <a:chExt cy="0" cx="0"/>
        </a:xfrm>
      </p:grpSpPr>
      <p:sp>
        <p:nvSpPr>
          <p:cNvPr id="82" name="Shape 82"/>
          <p:cNvSpPr txBox="1"/>
          <p:nvPr>
            <p:ph type="title"/>
          </p:nvPr>
        </p:nvSpPr>
        <p:spPr>
          <a:xfrm>
            <a:off y="57803" x="457200"/>
            <a:ext cy="857400" cx="8229600"/>
          </a:xfrm>
          <a:prstGeom prst="rect">
            <a:avLst/>
          </a:prstGeom>
        </p:spPr>
        <p:txBody>
          <a:bodyPr bIns="91425" rIns="91425" lIns="91425" tIns="91425" anchor="b" anchorCtr="0">
            <a:noAutofit/>
          </a:bodyPr>
          <a:lstStyle/>
          <a:p>
            <a:pPr>
              <a:buNone/>
            </a:pPr>
            <a:r>
              <a:rPr lang="en"/>
              <a:t>Intervention Guidelines </a:t>
            </a:r>
          </a:p>
        </p:txBody>
      </p:sp>
      <p:sp>
        <p:nvSpPr>
          <p:cNvPr id="83" name="Shape 83"/>
          <p:cNvSpPr txBox="1"/>
          <p:nvPr>
            <p:ph idx="1" type="body"/>
          </p:nvPr>
        </p:nvSpPr>
        <p:spPr>
          <a:xfrm>
            <a:off y="528975" x="393725"/>
            <a:ext cy="3725699" cx="8229600"/>
          </a:xfrm>
          <a:prstGeom prst="rect">
            <a:avLst/>
          </a:prstGeom>
        </p:spPr>
        <p:txBody>
          <a:bodyPr bIns="91425" rIns="91425" lIns="91425" tIns="91425" anchor="t" anchorCtr="0">
            <a:noAutofit/>
          </a:bodyPr>
          <a:lstStyle/>
          <a:p>
            <a:pPr rtl="0" lvl="0" indent="-342900" marL="457200">
              <a:lnSpc>
                <a:spcPct val="115000"/>
              </a:lnSpc>
              <a:spcBef>
                <a:spcPts val="0"/>
              </a:spcBef>
              <a:buClr>
                <a:schemeClr val="lt1"/>
              </a:buClr>
              <a:buSzPct val="166666"/>
              <a:buFont typeface="Arial"/>
              <a:buChar char="•"/>
            </a:pPr>
            <a:r>
              <a:rPr u="sng" sz="1800" lang="en"/>
              <a:t>
</a:t>
            </a:r>
            <a:r>
              <a:rPr sz="1800" lang="en"/>
              <a:t>The spect-actor comes up on stage and takes the place of one of the characters who they believe could create a positive solution to the problem presented.</a:t>
            </a:r>
          </a:p>
          <a:p>
            <a:pPr rtl="0" lvl="0" indent="-342900" marL="457200">
              <a:lnSpc>
                <a:spcPct val="115000"/>
              </a:lnSpc>
              <a:spcBef>
                <a:spcPts val="0"/>
              </a:spcBef>
              <a:buClr>
                <a:schemeClr val="lt1"/>
              </a:buClr>
              <a:buSzPct val="166666"/>
              <a:buFont typeface="Arial"/>
              <a:buChar char="•"/>
            </a:pPr>
            <a:r>
              <a:rPr sz="1800" lang="en"/>
              <a:t>They should take the place of someone they think they might be in the future. The Spect-actor should not take the place of the oppressor.</a:t>
            </a:r>
          </a:p>
          <a:p>
            <a:pPr rtl="0" lvl="0" indent="-342900" marL="457200">
              <a:lnSpc>
                <a:spcPct val="115000"/>
              </a:lnSpc>
              <a:spcBef>
                <a:spcPts val="0"/>
              </a:spcBef>
              <a:buClr>
                <a:schemeClr val="lt1"/>
              </a:buClr>
              <a:buSzPct val="166666"/>
              <a:buFont typeface="Arial"/>
              <a:buChar char="•"/>
            </a:pPr>
            <a:r>
              <a:rPr sz="1800" lang="en"/>
              <a:t> The original actors left on-stage work with the audience member with whatever tactic they try.</a:t>
            </a:r>
          </a:p>
          <a:p>
            <a:pPr rtl="0" lvl="0" indent="-342900" marL="457200">
              <a:lnSpc>
                <a:spcPct val="115000"/>
              </a:lnSpc>
              <a:spcBef>
                <a:spcPts val="0"/>
              </a:spcBef>
              <a:buClr>
                <a:schemeClr val="lt1"/>
              </a:buClr>
              <a:buSzPct val="166666"/>
              <a:buFont typeface="Arial"/>
              <a:buChar char="•"/>
            </a:pPr>
            <a:r>
              <a:rPr sz="1800" lang="en"/>
              <a:t>No physical interventions: If you think your character might do something physical, please call a “time-out” and we will discuss the outcomes of those actions.</a:t>
            </a:r>
          </a:p>
          <a:p>
            <a:pPr rtl="0" lvl="0" indent="-342900" marL="457200">
              <a:lnSpc>
                <a:spcPct val="115000"/>
              </a:lnSpc>
              <a:spcBef>
                <a:spcPts val="0"/>
              </a:spcBef>
              <a:buClr>
                <a:schemeClr val="lt1"/>
              </a:buClr>
              <a:buSzPct val="166666"/>
              <a:buFont typeface="Arial"/>
              <a:buChar char="•"/>
            </a:pPr>
            <a:r>
              <a:rPr sz="1800" lang="en"/>
              <a:t>When the audience member finishes their intervention, the facilitator debriefs with the audience member, the actors, and the rest of the audience.</a:t>
            </a:r>
          </a:p>
          <a:p>
            <a:r>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sp>
        <p:nvSpPr>
          <p:cNvPr id="88" name="Shape 88"/>
          <p:cNvSpPr txBox="1"/>
          <p:nvPr>
            <p:ph type="title"/>
          </p:nvPr>
        </p:nvSpPr>
        <p:spPr>
          <a:xfrm>
            <a:off y="205978" x="457200"/>
            <a:ext cy="857400" cx="8229600"/>
          </a:xfrm>
          <a:prstGeom prst="rect">
            <a:avLst/>
          </a:prstGeom>
        </p:spPr>
        <p:txBody>
          <a:bodyPr bIns="91425" rIns="91425" lIns="91425" tIns="91425" anchor="b" anchorCtr="0">
            <a:noAutofit/>
          </a:bodyPr>
          <a:lstStyle/>
          <a:p>
            <a:pPr indent="457200" marL="2286000">
              <a:buNone/>
            </a:pPr>
            <a:r>
              <a:rPr lang="en"/>
              <a:t>The Characters</a:t>
            </a:r>
          </a:p>
        </p:txBody>
      </p:sp>
      <p:sp>
        <p:nvSpPr>
          <p:cNvPr id="89" name="Shape 89"/>
          <p:cNvSpPr txBox="1"/>
          <p:nvPr>
            <p:ph idx="1" type="body"/>
          </p:nvPr>
        </p:nvSpPr>
        <p:spPr>
          <a:xfrm>
            <a:off y="1875275" x="1145125"/>
            <a:ext cy="1617299" cx="3000000"/>
          </a:xfrm>
          <a:prstGeom prst="rect">
            <a:avLst/>
          </a:prstGeom>
        </p:spPr>
        <p:txBody>
          <a:bodyPr bIns="91425" rIns="91425" lIns="91425" tIns="91425" anchor="t" anchorCtr="0">
            <a:noAutofit/>
          </a:bodyPr>
          <a:lstStyle/>
          <a:p>
            <a:pPr rtl="0" lvl="0" indent="-419100" marL="457200">
              <a:lnSpc>
                <a:spcPct val="115000"/>
              </a:lnSpc>
              <a:spcBef>
                <a:spcPts val="0"/>
              </a:spcBef>
              <a:buClr>
                <a:schemeClr val="lt1"/>
              </a:buClr>
              <a:buSzPct val="166666"/>
              <a:buFont typeface="Arial"/>
              <a:buChar char="•"/>
            </a:pPr>
            <a:r>
              <a:rPr lang="en"/>
              <a:t>Oppressed</a:t>
            </a:r>
          </a:p>
          <a:p>
            <a:pPr rtl="0" lvl="0" indent="-419100" marL="457200">
              <a:lnSpc>
                <a:spcPct val="115000"/>
              </a:lnSpc>
              <a:spcBef>
                <a:spcPts val="0"/>
              </a:spcBef>
              <a:buClr>
                <a:schemeClr val="lt1"/>
              </a:buClr>
              <a:buSzPct val="166666"/>
              <a:buFont typeface="Arial"/>
              <a:buChar char="•"/>
            </a:pPr>
            <a:r>
              <a:rPr lang="en"/>
              <a:t>Oppressor</a:t>
            </a:r>
          </a:p>
          <a:p>
            <a:pPr rtl="0" lvl="0" indent="-419100" marL="457200">
              <a:lnSpc>
                <a:spcPct val="115000"/>
              </a:lnSpc>
              <a:spcBef>
                <a:spcPts val="0"/>
              </a:spcBef>
              <a:buClr>
                <a:schemeClr val="lt1"/>
              </a:buClr>
              <a:buSzPct val="166666"/>
              <a:buFont typeface="Arial"/>
              <a:buChar char="•"/>
            </a:pPr>
            <a:r>
              <a:rPr lang="en"/>
              <a:t>Potential Ally</a:t>
            </a:r>
          </a:p>
          <a:p>
            <a:r>
              <a:t/>
            </a:r>
          </a:p>
        </p:txBody>
      </p:sp>
      <p:sp>
        <p:nvSpPr>
          <p:cNvPr id="90" name="Shape 90"/>
          <p:cNvSpPr txBox="1"/>
          <p:nvPr/>
        </p:nvSpPr>
        <p:spPr>
          <a:xfrm>
            <a:off y="899575" x="3860700"/>
            <a:ext cy="3990000" cx="5283300"/>
          </a:xfrm>
          <a:prstGeom prst="rect">
            <a:avLst/>
          </a:prstGeom>
        </p:spPr>
        <p:txBody>
          <a:bodyPr bIns="91425" rIns="91425" lIns="91425" tIns="91425" anchor="ctr" anchorCtr="0">
            <a:noAutofit/>
          </a:bodyPr>
          <a:lstStyle/>
          <a:p>
            <a:pPr rtl="0" lvl="0" indent="-317500" marL="457200">
              <a:lnSpc>
                <a:spcPct val="115000"/>
              </a:lnSpc>
              <a:buClr>
                <a:schemeClr val="lt1"/>
              </a:buClr>
              <a:buSzPct val="166666"/>
              <a:buFont typeface="Arial"/>
              <a:buChar char="•"/>
            </a:pPr>
            <a:r>
              <a:rPr lang="en">
                <a:solidFill>
                  <a:schemeClr val="lt1"/>
                </a:solidFill>
              </a:rPr>
              <a:t>Make all characters three dimensional</a:t>
            </a:r>
          </a:p>
          <a:p>
            <a:pPr rtl="0" lvl="1" indent="-317500" marL="914400">
              <a:lnSpc>
                <a:spcPct val="115000"/>
              </a:lnSpc>
              <a:buClr>
                <a:schemeClr val="lt1"/>
              </a:buClr>
              <a:buSzPct val="100000"/>
              <a:buFont typeface="Courier New"/>
              <a:buChar char="o"/>
            </a:pPr>
            <a:r>
              <a:rPr lang="en">
                <a:solidFill>
                  <a:schemeClr val="lt1"/>
                </a:solidFill>
              </a:rPr>
              <a:t>name, age, family background, emotional description, what is their relationship to the  other characters? Personal characteristics that make them unique, what is their relationship to the particular oppression topic of the play (racism, religious, oppression, heterosexism etc.)</a:t>
            </a:r>
          </a:p>
          <a:p>
            <a:pPr rtl="0" lvl="0" indent="-317500" marL="457200">
              <a:lnSpc>
                <a:spcPct val="115000"/>
              </a:lnSpc>
              <a:buClr>
                <a:schemeClr val="lt1"/>
              </a:buClr>
              <a:buSzPct val="166666"/>
              <a:buFont typeface="Arial"/>
              <a:buChar char="•"/>
            </a:pPr>
            <a:r>
              <a:rPr lang="en">
                <a:solidFill>
                  <a:schemeClr val="lt1"/>
                </a:solidFill>
              </a:rPr>
              <a:t>Avoid stereotyping</a:t>
            </a:r>
          </a:p>
          <a:p>
            <a:pPr rtl="0" lvl="0" indent="-317500" marL="457200">
              <a:lnSpc>
                <a:spcPct val="115000"/>
              </a:lnSpc>
              <a:buClr>
                <a:schemeClr val="lt1"/>
              </a:buClr>
              <a:buSzPct val="166666"/>
              <a:buFont typeface="Arial"/>
              <a:buChar char="•"/>
            </a:pPr>
            <a:r>
              <a:rPr lang="en">
                <a:solidFill>
                  <a:schemeClr val="lt1"/>
                </a:solidFill>
              </a:rPr>
              <a:t>*Actors should play the basic demographic of their character  - esp. the targeted identity as the oppressed*</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title"/>
          </p:nvPr>
        </p:nvSpPr>
        <p:spPr>
          <a:xfrm>
            <a:off y="342753" x="256100"/>
            <a:ext cy="857400" cx="8229600"/>
          </a:xfrm>
          <a:prstGeom prst="rect">
            <a:avLst/>
          </a:prstGeom>
        </p:spPr>
        <p:txBody>
          <a:bodyPr bIns="91425" rIns="91425" lIns="91425" tIns="91425" anchor="b" anchorCtr="0">
            <a:noAutofit/>
          </a:bodyPr>
          <a:lstStyle/>
          <a:p>
            <a:pPr indent="457200" marL="2743200">
              <a:buNone/>
            </a:pPr>
            <a:r>
              <a:rPr lang="en"/>
              <a:t>The Skit</a:t>
            </a:r>
          </a:p>
        </p:txBody>
      </p:sp>
      <p:sp>
        <p:nvSpPr>
          <p:cNvPr id="96" name="Shape 9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lnSpc>
                <a:spcPct val="115000"/>
              </a:lnSpc>
              <a:spcBef>
                <a:spcPts val="0"/>
              </a:spcBef>
              <a:buClr>
                <a:schemeClr val="lt1"/>
              </a:buClr>
              <a:buSzPct val="166666"/>
              <a:buFont typeface="Arial"/>
              <a:buChar char="•"/>
            </a:pPr>
            <a:r>
              <a:rPr u="sng" sz="2400" lang="en"/>
              <a:t>
</a:t>
            </a:r>
            <a:r>
              <a:rPr sz="2400" lang="en"/>
              <a:t>Beginning: the Set up: Who, What, Where</a:t>
            </a:r>
          </a:p>
          <a:p>
            <a:pPr rtl="0" lvl="0" indent="-381000" marL="457200">
              <a:lnSpc>
                <a:spcPct val="115000"/>
              </a:lnSpc>
              <a:spcBef>
                <a:spcPts val="0"/>
              </a:spcBef>
              <a:buClr>
                <a:schemeClr val="lt1"/>
              </a:buClr>
              <a:buSzPct val="166666"/>
              <a:buFont typeface="Arial"/>
              <a:buChar char="•"/>
            </a:pPr>
            <a:r>
              <a:rPr sz="2400" lang="en"/>
              <a:t>Middle: The conflict: What action takes place?</a:t>
            </a:r>
          </a:p>
          <a:p>
            <a:pPr rtl="0" lvl="0" indent="-381000" marL="457200">
              <a:lnSpc>
                <a:spcPct val="115000"/>
              </a:lnSpc>
              <a:spcBef>
                <a:spcPts val="0"/>
              </a:spcBef>
              <a:buClr>
                <a:schemeClr val="lt1"/>
              </a:buClr>
              <a:buSzPct val="166666"/>
              <a:buFont typeface="Arial"/>
              <a:buChar char="•"/>
            </a:pPr>
            <a:r>
              <a:rPr sz="2400" lang="en"/>
              <a:t>End: the protagonist must lose</a:t>
            </a:r>
          </a:p>
          <a:p>
            <a:r>
              <a:t/>
            </a:r>
          </a:p>
          <a:p>
            <a:pPr rtl="0" lvl="1" indent="-342900" marL="914400">
              <a:lnSpc>
                <a:spcPct val="115000"/>
              </a:lnSpc>
              <a:spcBef>
                <a:spcPts val="0"/>
              </a:spcBef>
              <a:buClr>
                <a:schemeClr val="lt1"/>
              </a:buClr>
              <a:buSzPct val="100000"/>
              <a:buFont typeface="Courier New"/>
              <a:buChar char="o"/>
            </a:pPr>
            <a:r>
              <a:rPr sz="1800" lang="en"/>
              <a:t>Make the story realistic but not too close to one individual’s stories. If it is pretty close change a few facts - enough to give the actor some distance</a:t>
            </a:r>
          </a:p>
          <a:p>
            <a:r>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Rehearsal Process</a:t>
            </a:r>
          </a:p>
        </p:txBody>
      </p:sp>
      <p:sp>
        <p:nvSpPr>
          <p:cNvPr id="102" name="Shape 102"/>
          <p:cNvSpPr txBox="1"/>
          <p:nvPr>
            <p:ph idx="1" type="body"/>
          </p:nvPr>
        </p:nvSpPr>
        <p:spPr>
          <a:xfrm>
            <a:off y="850900" x="647725"/>
            <a:ext cy="3725699" cx="8229600"/>
          </a:xfrm>
          <a:prstGeom prst="rect">
            <a:avLst/>
          </a:prstGeom>
        </p:spPr>
        <p:txBody>
          <a:bodyPr bIns="91425" rIns="91425" lIns="91425" tIns="91425" anchor="t" anchorCtr="0">
            <a:noAutofit/>
          </a:bodyPr>
          <a:lstStyle/>
          <a:p>
            <a:pPr rtl="0" lvl="0" indent="-342900" marL="457200">
              <a:lnSpc>
                <a:spcPct val="115000"/>
              </a:lnSpc>
              <a:spcBef>
                <a:spcPts val="0"/>
              </a:spcBef>
              <a:buClr>
                <a:schemeClr val="lt1"/>
              </a:buClr>
              <a:buSzPct val="166666"/>
              <a:buFont typeface="Arial"/>
              <a:buChar char="•"/>
            </a:pPr>
            <a:r>
              <a:rPr b="1" sz="1800" lang="en"/>
              <a:t>
</a:t>
            </a:r>
            <a:r>
              <a:rPr sz="1800" lang="en"/>
              <a:t>Discuss story with group </a:t>
            </a:r>
          </a:p>
          <a:p>
            <a:pPr rtl="0" lvl="0" indent="-342900" marL="457200">
              <a:lnSpc>
                <a:spcPct val="115000"/>
              </a:lnSpc>
              <a:spcBef>
                <a:spcPts val="0"/>
              </a:spcBef>
              <a:buClr>
                <a:schemeClr val="lt1"/>
              </a:buClr>
              <a:buSzPct val="166666"/>
              <a:buFont typeface="Arial"/>
              <a:buChar char="•"/>
            </a:pPr>
            <a:r>
              <a:rPr sz="1800" lang="en"/>
              <a:t>Choose characters</a:t>
            </a:r>
          </a:p>
          <a:p>
            <a:pPr rtl="0" lvl="0" indent="-342900" marL="457200">
              <a:lnSpc>
                <a:spcPct val="115000"/>
              </a:lnSpc>
              <a:spcBef>
                <a:spcPts val="0"/>
              </a:spcBef>
              <a:buClr>
                <a:schemeClr val="lt1"/>
              </a:buClr>
              <a:buSzPct val="166666"/>
              <a:buFont typeface="Arial"/>
              <a:buChar char="•"/>
            </a:pPr>
            <a:r>
              <a:rPr sz="1800" lang="en"/>
              <a:t>Create outline of play</a:t>
            </a:r>
          </a:p>
          <a:p>
            <a:pPr rtl="0" lvl="0" indent="-342900" marL="457200">
              <a:lnSpc>
                <a:spcPct val="115000"/>
              </a:lnSpc>
              <a:spcBef>
                <a:spcPts val="0"/>
              </a:spcBef>
              <a:buClr>
                <a:schemeClr val="lt1"/>
              </a:buClr>
              <a:buSzPct val="166666"/>
              <a:buFont typeface="Arial"/>
              <a:buChar char="•"/>
            </a:pPr>
            <a:r>
              <a:rPr sz="1800" lang="en"/>
              <a:t>Run through 2-3 times</a:t>
            </a:r>
          </a:p>
          <a:p>
            <a:pPr rtl="0" lvl="0" indent="-342900" marL="457200">
              <a:lnSpc>
                <a:spcPct val="115000"/>
              </a:lnSpc>
              <a:spcBef>
                <a:spcPts val="0"/>
              </a:spcBef>
              <a:buClr>
                <a:schemeClr val="lt1"/>
              </a:buClr>
              <a:buSzPct val="166666"/>
              <a:buFont typeface="Arial"/>
              <a:buChar char="•"/>
            </a:pPr>
            <a:r>
              <a:rPr sz="1800" lang="en"/>
              <a:t>Rehearse possible interventions you can think of. Discuss as a group reactions you can think of that would be realistic for that particular character to have with that particular intervention. </a:t>
            </a:r>
          </a:p>
          <a:p>
            <a:pPr rtl="0" lvl="0" indent="-342900" marL="457200">
              <a:lnSpc>
                <a:spcPct val="115000"/>
              </a:lnSpc>
              <a:spcBef>
                <a:spcPts val="0"/>
              </a:spcBef>
              <a:buClr>
                <a:schemeClr val="lt1"/>
              </a:buClr>
              <a:buSzPct val="166666"/>
              <a:buFont typeface="Arial"/>
              <a:buChar char="•"/>
            </a:pPr>
            <a:r>
              <a:rPr sz="1800" lang="en"/>
              <a:t>Run through play again with guidance from facilitators</a:t>
            </a:r>
          </a:p>
          <a:p>
            <a:pPr rtl="0" lvl="1" indent="-342900" marL="914400">
              <a:lnSpc>
                <a:spcPct val="115000"/>
              </a:lnSpc>
              <a:spcBef>
                <a:spcPts val="0"/>
              </a:spcBef>
              <a:buClr>
                <a:schemeClr val="lt1"/>
              </a:buClr>
              <a:buSzPct val="100000"/>
              <a:buFont typeface="Courier New"/>
              <a:buChar char="o"/>
            </a:pPr>
            <a:r>
              <a:rPr sz="1800" lang="en"/>
              <a:t>When building the play - get it on its feet! Don’t just sit around talking about the play!</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y="0" x="0"/>
          <a:ext cy="0" cx="0"/>
          <a:chOff y="0" x="0"/>
          <a:chExt cy="0" cx="0"/>
        </a:xfrm>
      </p:grpSpPr>
      <p:sp>
        <p:nvSpPr>
          <p:cNvPr id="107" name="Shape 10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Breakout Groups</a:t>
            </a:r>
          </a:p>
        </p:txBody>
      </p:sp>
      <p:sp>
        <p:nvSpPr>
          <p:cNvPr id="108" name="Shape 10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need 5 volunteers to come up with stories from the workplace to help direct the skits. </a:t>
            </a:r>
          </a:p>
          <a:p>
            <a:r>
              <a:t/>
            </a:r>
          </a:p>
          <a:p>
            <a:pPr indent="0" marL="0">
              <a:buNone/>
            </a:pPr>
            <a:r>
              <a:rPr lang="en"/>
              <a:t>                  Example: The Bus Scene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type="title"/>
          </p:nvPr>
        </p:nvSpPr>
        <p:spPr>
          <a:xfrm>
            <a:off y="205978" x="457200"/>
            <a:ext cy="857400" cx="8229600"/>
          </a:xfrm>
          <a:prstGeom prst="rect">
            <a:avLst/>
          </a:prstGeom>
        </p:spPr>
        <p:txBody>
          <a:bodyPr bIns="91425" rIns="91425" lIns="91425" tIns="91425" anchor="b" anchorCtr="0">
            <a:noAutofit/>
          </a:bodyPr>
          <a:lstStyle/>
          <a:p>
            <a:pPr indent="0" marL="1371600">
              <a:buNone/>
            </a:pPr>
            <a:r>
              <a:rPr lang="en"/>
              <a:t>   “A Rehearsal For Life”</a:t>
            </a:r>
          </a:p>
        </p:txBody>
      </p:sp>
      <p:sp>
        <p:nvSpPr>
          <p:cNvPr id="114" name="Shape 114"/>
          <p:cNvSpPr txBox="1"/>
          <p:nvPr>
            <p:ph idx="1" type="body"/>
          </p:nvPr>
        </p:nvSpPr>
        <p:spPr>
          <a:xfrm>
            <a:off y="988500" x="520700"/>
            <a:ext cy="3725699" cx="8229600"/>
          </a:xfrm>
          <a:prstGeom prst="rect">
            <a:avLst/>
          </a:prstGeom>
        </p:spPr>
        <p:txBody>
          <a:bodyPr bIns="91425" rIns="91425" lIns="91425" tIns="91425" anchor="t" anchorCtr="0">
            <a:noAutofit/>
          </a:bodyPr>
          <a:lstStyle/>
          <a:p>
            <a:pPr rtl="0" lvl="0">
              <a:lnSpc>
                <a:spcPct val="115000"/>
              </a:lnSpc>
              <a:spcBef>
                <a:spcPts val="0"/>
              </a:spcBef>
              <a:buNone/>
            </a:pPr>
            <a:r>
              <a:rPr lang="en"/>
              <a:t>
</a:t>
            </a:r>
            <a:r>
              <a:rPr lang="en"/>
              <a:t>The aim of the forum is not to find an ideal solution, but to invent new ways of confronting problems. </a:t>
            </a:r>
          </a:p>
          <a:p>
            <a:r>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y="0" x="0"/>
          <a:ext cy="0" cx="0"/>
          <a:chOff y="0" x="0"/>
          <a:chExt cy="0" cx="0"/>
        </a:xfrm>
      </p:grpSpPr>
      <p:sp>
        <p:nvSpPr>
          <p:cNvPr id="119" name="Shape 119"/>
          <p:cNvSpPr txBox="1"/>
          <p:nvPr>
            <p:ph idx="1" type="body"/>
          </p:nvPr>
        </p:nvSpPr>
        <p:spPr>
          <a:xfrm>
            <a:off y="639225" x="457200"/>
            <a:ext cy="3725699" cx="8229600"/>
          </a:xfrm>
          <a:prstGeom prst="rect">
            <a:avLst/>
          </a:prstGeom>
        </p:spPr>
        <p:txBody>
          <a:bodyPr bIns="91425" rIns="91425" lIns="91425" tIns="91425" anchor="t" anchorCtr="0">
            <a:noAutofit/>
          </a:bodyPr>
          <a:lstStyle/>
          <a:p>
            <a:pPr rtl="0" lvl="0">
              <a:lnSpc>
                <a:spcPct val="115000"/>
              </a:lnSpc>
              <a:spcBef>
                <a:spcPts val="0"/>
              </a:spcBef>
              <a:buNone/>
            </a:pPr>
            <a:br>
              <a:rPr lang="en"/>
            </a:br>
            <a:r>
              <a:rPr lang="en"/>
              <a:t>“Theater is change and not simple presentation of what exists: it is becoming and not being” </a:t>
            </a:r>
          </a:p>
          <a:p>
            <a:r>
              <a:t/>
            </a:r>
          </a:p>
          <a:p>
            <a:pPr rtl="0" lvl="0">
              <a:lnSpc>
                <a:spcPct val="115000"/>
              </a:lnSpc>
              <a:spcBef>
                <a:spcPts val="0"/>
              </a:spcBef>
              <a:buClr>
                <a:schemeClr val="dk1"/>
              </a:buClr>
              <a:buSzPct val="36666"/>
              <a:buFont typeface="Arial"/>
              <a:buNone/>
            </a:pPr>
            <a:r>
              <a:rPr lang="en"/>
              <a:t>						- Augusto Boal </a:t>
            </a:r>
          </a:p>
          <a:p>
            <a:r>
              <a:t/>
            </a:r>
          </a:p>
          <a:p>
            <a:r>
              <a:t/>
            </a:r>
          </a:p>
          <a:p>
            <a: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idx="1" type="body"/>
          </p:nvPr>
        </p:nvSpPr>
        <p:spPr>
          <a:xfrm>
            <a:off y="708900" x="531300"/>
            <a:ext cy="3725699" cx="8229600"/>
          </a:xfrm>
          <a:prstGeom prst="rect">
            <a:avLst/>
          </a:prstGeom>
        </p:spPr>
        <p:txBody>
          <a:bodyPr bIns="91425" rIns="91425" lIns="91425" tIns="91425" anchor="t" anchorCtr="0">
            <a:noAutofit/>
          </a:bodyPr>
          <a:lstStyle/>
          <a:p>
            <a:pPr rtl="0" lvl="0">
              <a:lnSpc>
                <a:spcPct val="115000"/>
              </a:lnSpc>
              <a:spcBef>
                <a:spcPts val="0"/>
              </a:spcBef>
              <a:buNone/>
            </a:pPr>
            <a:r>
              <a:rPr lang="en"/>
              <a:t>
</a:t>
            </a:r>
            <a:r>
              <a:rPr lang="en"/>
              <a:t>“All theater is necessarily political because all the activities of man are political and theater is one of them.”</a:t>
            </a:r>
          </a:p>
          <a:p>
            <a:r>
              <a:t/>
            </a:r>
          </a:p>
          <a:p>
            <a:pPr rtl="0" lvl="0" indent="457200" marL="4572000">
              <a:lnSpc>
                <a:spcPct val="115000"/>
              </a:lnSpc>
              <a:spcBef>
                <a:spcPts val="0"/>
              </a:spcBef>
              <a:buClr>
                <a:schemeClr val="dk1"/>
              </a:buClr>
              <a:buSzPct val="36666"/>
              <a:buFont typeface="Arial"/>
              <a:buNone/>
            </a:pPr>
            <a:r>
              <a:rPr lang="en"/>
              <a:t>- Augusto Boal</a:t>
            </a:r>
          </a:p>
          <a:p>
            <a:r>
              <a:t/>
            </a:r>
          </a:p>
          <a:p>
            <a: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 name="Shape 33"/>
        <p:cNvGrpSpPr/>
        <p:nvPr/>
      </p:nvGrpSpPr>
      <p:grpSpPr>
        <a:xfrm>
          <a:off y="0" x="0"/>
          <a:ext cy="0" cx="0"/>
          <a:chOff y="0" x="0"/>
          <a:chExt cy="0" cx="0"/>
        </a:xfrm>
      </p:grpSpPr>
      <p:sp>
        <p:nvSpPr>
          <p:cNvPr id="34" name="Shape 34"/>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What is Theater of The Oppressed?</a:t>
            </a:r>
          </a:p>
        </p:txBody>
      </p:sp>
      <p:sp>
        <p:nvSpPr>
          <p:cNvPr id="35" name="Shape 3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lt1"/>
              </a:buClr>
              <a:buSzPct val="166666"/>
              <a:buFont typeface="Arial"/>
              <a:buChar char="•"/>
            </a:pPr>
            <a:r>
              <a:rPr sz="2400" lang="en"/>
              <a:t>Theater of the Oppressed is a non-traditional theater style used to prompt dialogue and promote community-centered problem solving.</a:t>
            </a:r>
          </a:p>
          <a:p>
            <a:pPr rtl="0" lvl="0" indent="-381000" marL="457200">
              <a:lnSpc>
                <a:spcPct val="115000"/>
              </a:lnSpc>
              <a:spcBef>
                <a:spcPts val="0"/>
              </a:spcBef>
              <a:buClr>
                <a:schemeClr val="lt1"/>
              </a:buClr>
              <a:buSzPct val="166666"/>
              <a:buFont typeface="Arial"/>
              <a:buChar char="•"/>
            </a:pPr>
            <a:r>
              <a:rPr sz="2400" lang="en"/>
              <a:t>It is designed to promote awareness of one’s social situation and how our bodies are bound by tradition.</a:t>
            </a:r>
          </a:p>
          <a:p>
            <a:pPr rtl="0" lvl="0" indent="-381000" marL="457200">
              <a:lnSpc>
                <a:spcPct val="115000"/>
              </a:lnSpc>
              <a:spcBef>
                <a:spcPts val="0"/>
              </a:spcBef>
              <a:buClr>
                <a:schemeClr val="lt1"/>
              </a:buClr>
              <a:buSzPct val="166666"/>
              <a:buFont typeface="Arial"/>
              <a:buChar char="•"/>
            </a:pPr>
            <a:r>
              <a:rPr sz="2400" lang="en"/>
              <a:t>It has been used by organizers and educators worldwide for democratizing their own organizations, analyzing problems, and preparing for action.</a:t>
            </a:r>
          </a:p>
          <a:p>
            <a:r>
              <a:t/>
            </a:r>
          </a:p>
          <a:p>
            <a:r>
              <a:t/>
            </a:r>
          </a:p>
          <a:p>
            <a:r>
              <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y="0" x="0"/>
          <a:ext cy="0" cx="0"/>
          <a:chOff y="0" x="0"/>
          <a:chExt cy="0" cx="0"/>
        </a:xfrm>
      </p:grpSpPr>
      <p:sp>
        <p:nvSpPr>
          <p:cNvPr id="40" name="Shape 40"/>
          <p:cNvSpPr txBox="1"/>
          <p:nvPr>
            <p:ph type="title"/>
          </p:nvPr>
        </p:nvSpPr>
        <p:spPr>
          <a:xfrm>
            <a:off y="205978" x="457200"/>
            <a:ext cy="857400" cx="8229600"/>
          </a:xfrm>
          <a:prstGeom prst="rect">
            <a:avLst/>
          </a:prstGeom>
        </p:spPr>
        <p:txBody>
          <a:bodyPr bIns="91425" rIns="91425" lIns="91425" tIns="91425" anchor="b" anchorCtr="0">
            <a:noAutofit/>
          </a:bodyPr>
          <a:lstStyle/>
          <a:p>
            <a:pPr indent="457200" marL="1828800">
              <a:buNone/>
            </a:pPr>
            <a:r>
              <a:rPr lang="en"/>
              <a:t>Augusto Boal </a:t>
            </a:r>
          </a:p>
        </p:txBody>
      </p:sp>
      <p:sp>
        <p:nvSpPr>
          <p:cNvPr id="41" name="Shape 4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lt1"/>
              </a:buClr>
              <a:buSzPct val="166666"/>
              <a:buFont typeface="Arial"/>
              <a:buChar char="•"/>
            </a:pPr>
            <a:r>
              <a:rPr sz="2400" lang="en"/>
              <a:t>Theater of the Oppressed was established in the early 90s by Brazilian director Augusto Boal.</a:t>
            </a:r>
          </a:p>
          <a:p>
            <a:pPr rtl="0" lvl="0" indent="-381000" marL="457200">
              <a:buClr>
                <a:schemeClr val="lt1"/>
              </a:buClr>
              <a:buSzPct val="166666"/>
              <a:buFont typeface="Arial"/>
              <a:buChar char="•"/>
            </a:pPr>
            <a:r>
              <a:rPr sz="2400" lang="en"/>
              <a:t>It is a participatory theater that fosters democratic and cooperative forms of interactions among participants</a:t>
            </a:r>
          </a:p>
          <a:p>
            <a:pPr rtl="0" lvl="0" indent="-381000" marL="457200">
              <a:buClr>
                <a:schemeClr val="lt1"/>
              </a:buClr>
              <a:buSzPct val="166666"/>
              <a:buFont typeface="Arial"/>
              <a:buChar char="•"/>
            </a:pPr>
            <a:r>
              <a:rPr sz="2400" lang="en"/>
              <a:t>Theater is emphasized not as a spectacle but rather as a language accessible to all.</a:t>
            </a:r>
          </a:p>
          <a:p>
            <a:pPr lvl="0" indent="-381000" marL="457200">
              <a:buClr>
                <a:schemeClr val="lt1"/>
              </a:buClr>
              <a:buSzPct val="166666"/>
              <a:buFont typeface="Arial"/>
              <a:buChar char="•"/>
            </a:pPr>
            <a:r>
              <a:rPr sz="2400" lang="en"/>
              <a:t>It is a rehearsal theater designed for people who want to learn ways of fighting back against oppression in their daily lives.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y="0" x="0"/>
          <a:ext cy="0" cx="0"/>
          <a:chOff y="0" x="0"/>
          <a:chExt cy="0" cx="0"/>
        </a:xfrm>
      </p:grpSpPr>
      <p:sp>
        <p:nvSpPr>
          <p:cNvPr id="46" name="Shape 46"/>
          <p:cNvSpPr txBox="1"/>
          <p:nvPr>
            <p:ph type="title"/>
          </p:nvPr>
        </p:nvSpPr>
        <p:spPr>
          <a:xfrm>
            <a:off y="205978" x="457200"/>
            <a:ext cy="857400" cx="8229600"/>
          </a:xfrm>
          <a:prstGeom prst="rect">
            <a:avLst/>
          </a:prstGeom>
        </p:spPr>
        <p:txBody>
          <a:bodyPr bIns="91425" rIns="91425" lIns="91425" tIns="91425" anchor="b" anchorCtr="0">
            <a:noAutofit/>
          </a:bodyPr>
          <a:lstStyle/>
          <a:p>
            <a:pPr indent="457200" marL="2743200">
              <a:buNone/>
            </a:pPr>
            <a:r>
              <a:rPr lang="en"/>
              <a:t>Origins</a:t>
            </a:r>
          </a:p>
        </p:txBody>
      </p:sp>
      <p:sp>
        <p:nvSpPr>
          <p:cNvPr id="47" name="Shape 4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55600" marL="457200">
              <a:buClr>
                <a:schemeClr val="lt1"/>
              </a:buClr>
              <a:buSzPct val="166666"/>
              <a:buFont typeface="Arial"/>
              <a:buChar char="•"/>
            </a:pPr>
            <a:r>
              <a:rPr sz="2000" lang="en"/>
              <a:t>Boal began experimentation in participatory theater in the 1950s and 60s in Rio de Janeiro.</a:t>
            </a:r>
          </a:p>
          <a:p>
            <a:pPr rtl="0" lvl="0" indent="-355600" marL="457200">
              <a:buClr>
                <a:schemeClr val="lt1"/>
              </a:buClr>
              <a:buSzPct val="166666"/>
              <a:buFont typeface="Arial"/>
              <a:buChar char="•"/>
            </a:pPr>
            <a:r>
              <a:rPr sz="2000" lang="en"/>
              <a:t>He organized performances in the streets, factories, unions, churches, and the slums of Rio.</a:t>
            </a:r>
          </a:p>
          <a:p>
            <a:pPr rtl="0" lvl="0" indent="-355600" marL="457200">
              <a:buClr>
                <a:schemeClr val="lt1"/>
              </a:buClr>
              <a:buSzPct val="166666"/>
              <a:buFont typeface="Arial"/>
              <a:buChar char="•"/>
            </a:pPr>
            <a:r>
              <a:rPr sz="2000" lang="en"/>
              <a:t>He later worked in Argentina and developed "Invisible Theater" aimed at getting around the repressive political climate.</a:t>
            </a:r>
          </a:p>
          <a:p>
            <a:pPr rtl="0" lvl="0" indent="-355600" marL="457200">
              <a:buClr>
                <a:schemeClr val="lt1"/>
              </a:buClr>
              <a:buSzPct val="166666"/>
              <a:buFont typeface="Arial"/>
              <a:buChar char="•"/>
            </a:pPr>
            <a:r>
              <a:rPr sz="2000" lang="en"/>
              <a:t>Invisible theater transforms public space into a public stage.</a:t>
            </a:r>
          </a:p>
          <a:p>
            <a:pPr lvl="0" indent="-355600" marL="457200">
              <a:buClr>
                <a:schemeClr val="lt1"/>
              </a:buClr>
              <a:buSzPct val="166666"/>
              <a:buFont typeface="Arial"/>
              <a:buChar char="•"/>
            </a:pPr>
            <a:r>
              <a:rPr sz="2000" lang="en"/>
              <a:t>Bystanders are drawn into a discourse about social oppression, and urged to take immediate action that might affect the scenario being played out.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y="0" x="0"/>
          <a:ext cy="0" cx="0"/>
          <a:chOff y="0" x="0"/>
          <a:chExt cy="0" cx="0"/>
        </a:xfrm>
      </p:grpSpPr>
      <p:sp>
        <p:nvSpPr>
          <p:cNvPr id="52" name="Shape 52"/>
          <p:cNvSpPr txBox="1"/>
          <p:nvPr>
            <p:ph type="title"/>
          </p:nvPr>
        </p:nvSpPr>
        <p:spPr>
          <a:xfrm>
            <a:off y="205978" x="457200"/>
            <a:ext cy="857400" cx="8229600"/>
          </a:xfrm>
          <a:prstGeom prst="rect">
            <a:avLst/>
          </a:prstGeom>
        </p:spPr>
        <p:txBody>
          <a:bodyPr bIns="91425" rIns="91425" lIns="91425" tIns="91425" anchor="b" anchorCtr="0">
            <a:noAutofit/>
          </a:bodyPr>
          <a:lstStyle/>
          <a:p>
            <a:pPr indent="457200" marL="1828800">
              <a:buNone/>
            </a:pPr>
            <a:r>
              <a:rPr lang="en"/>
              <a:t>Forum Theater</a:t>
            </a:r>
          </a:p>
        </p:txBody>
      </p:sp>
      <p:sp>
        <p:nvSpPr>
          <p:cNvPr id="53" name="Shape 5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lt1"/>
              </a:buClr>
              <a:buSzPct val="166666"/>
              <a:buFont typeface="Arial"/>
              <a:buChar char="•"/>
            </a:pPr>
            <a:r>
              <a:rPr sz="2400" lang="en"/>
              <a:t>transforms "monologue" of a performance into a "dialogue"  between audience and stage.</a:t>
            </a:r>
          </a:p>
          <a:p>
            <a:pPr rtl="0" lvl="0" indent="-381000" marL="457200">
              <a:buClr>
                <a:schemeClr val="lt1"/>
              </a:buClr>
              <a:buSzPct val="166666"/>
              <a:buFont typeface="Arial"/>
              <a:buChar char="•"/>
            </a:pPr>
            <a:r>
              <a:rPr sz="2400" lang="en"/>
              <a:t>Boal developed a process whereby audience members could stop a performance and suggest different actions for the actor.</a:t>
            </a:r>
          </a:p>
          <a:p>
            <a:pPr lvl="0" indent="-381000" marL="457200">
              <a:buClr>
                <a:schemeClr val="lt1"/>
              </a:buClr>
              <a:buSzPct val="166666"/>
              <a:buFont typeface="Arial"/>
              <a:buChar char="•"/>
            </a:pPr>
            <a:r>
              <a:rPr sz="2400" lang="en"/>
              <a:t>This was the birth of the spect-actor.</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y="0" x="0"/>
          <a:ext cy="0" cx="0"/>
          <a:chOff y="0" x="0"/>
          <a:chExt cy="0" cx="0"/>
        </a:xfrm>
      </p:grpSpPr>
      <p:sp>
        <p:nvSpPr>
          <p:cNvPr id="58" name="Shape 58"/>
          <p:cNvSpPr txBox="1"/>
          <p:nvPr>
            <p:ph type="title"/>
          </p:nvPr>
        </p:nvSpPr>
        <p:spPr>
          <a:xfrm>
            <a:off y="205978" x="457200"/>
            <a:ext cy="857400" cx="8229600"/>
          </a:xfrm>
          <a:prstGeom prst="rect">
            <a:avLst/>
          </a:prstGeom>
        </p:spPr>
        <p:txBody>
          <a:bodyPr bIns="91425" rIns="91425" lIns="91425" tIns="91425" anchor="b" anchorCtr="0">
            <a:noAutofit/>
          </a:bodyPr>
          <a:lstStyle/>
          <a:p>
            <a:pPr indent="457200" marL="1828800">
              <a:buNone/>
            </a:pPr>
            <a:r>
              <a:rPr lang="en"/>
              <a:t>Forum Theater</a:t>
            </a:r>
          </a:p>
        </p:txBody>
      </p:sp>
      <p:sp>
        <p:nvSpPr>
          <p:cNvPr id="59" name="Shape 5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lnSpc>
                <a:spcPct val="115000"/>
              </a:lnSpc>
              <a:spcBef>
                <a:spcPts val="0"/>
              </a:spcBef>
              <a:buClr>
                <a:schemeClr val="lt1"/>
              </a:buClr>
              <a:buSzPct val="166666"/>
              <a:buFont typeface="Arial"/>
              <a:buChar char="•"/>
            </a:pPr>
            <a:r>
              <a:rPr sz="2400" lang="en"/>
              <a:t>Participants determine what their priority issues are, usually problems from everyday life, and develop short scenes.</a:t>
            </a:r>
          </a:p>
          <a:p>
            <a:pPr rtl="0" lvl="0" indent="-381000" marL="457200">
              <a:buClr>
                <a:schemeClr val="lt1"/>
              </a:buClr>
              <a:buSzPct val="166666"/>
              <a:buFont typeface="Arial"/>
              <a:buChar char="•"/>
            </a:pPr>
            <a:r>
              <a:rPr sz="2400" lang="en"/>
              <a:t>Role-playing serves as a vehicle for analyzing power, stimulating public debate and searching for solutions.</a:t>
            </a:r>
          </a:p>
          <a:p>
            <a:r>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y="0" x="0"/>
          <a:ext cy="0" cx="0"/>
          <a:chOff y="0" x="0"/>
          <a:chExt cy="0" cx="0"/>
        </a:xfrm>
      </p:grpSpPr>
      <p:sp>
        <p:nvSpPr>
          <p:cNvPr id="64" name="Shape 64"/>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Forum Theater Interventions</a:t>
            </a:r>
          </a:p>
        </p:txBody>
      </p:sp>
      <p:sp>
        <p:nvSpPr>
          <p:cNvPr id="65" name="Shape 6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lt1"/>
              </a:buClr>
              <a:buSzPct val="166666"/>
              <a:buFont typeface="Arial"/>
              <a:buChar char="•"/>
            </a:pPr>
            <a:r>
              <a:rPr sz="2400" lang="en"/>
              <a:t>The “intervention” is when the spec-actor tries to create a different solution to the problem presented.</a:t>
            </a:r>
          </a:p>
          <a:p>
            <a:pPr rtl="0" lvl="0" indent="-381000" marL="457200">
              <a:buClr>
                <a:schemeClr val="lt1"/>
              </a:buClr>
              <a:buSzPct val="166666"/>
              <a:buFont typeface="Arial"/>
              <a:buChar char="•"/>
            </a:pPr>
            <a:r>
              <a:rPr sz="2400" lang="en"/>
              <a:t>Actors have to be ready for any intervention- including ones they never imagined.</a:t>
            </a:r>
          </a:p>
          <a:p>
            <a:pPr rtl="0" lvl="0" indent="-381000" marL="457200">
              <a:buClr>
                <a:schemeClr val="lt1"/>
              </a:buClr>
              <a:buSzPct val="166666"/>
              <a:buFont typeface="Arial"/>
              <a:buChar char="•"/>
            </a:pPr>
            <a:r>
              <a:rPr sz="2400" lang="en"/>
              <a:t>Theater of the Oppressed is a rehearsal for our future selves, not an opportunity to tell other people how they should behave. </a:t>
            </a:r>
          </a:p>
          <a:p>
            <a:r>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Practice: Lightning Round </a:t>
            </a:r>
          </a:p>
        </p:txBody>
      </p:sp>
      <p:sp>
        <p:nvSpPr>
          <p:cNvPr id="71" name="Shape 71"/>
          <p:cNvSpPr txBox="1"/>
          <p:nvPr>
            <p:ph idx="1" type="body"/>
          </p:nvPr>
        </p:nvSpPr>
        <p:spPr>
          <a:xfrm>
            <a:off y="1263650" x="499550"/>
            <a:ext cy="3725699" cx="8229600"/>
          </a:xfrm>
          <a:prstGeom prst="rect">
            <a:avLst/>
          </a:prstGeom>
        </p:spPr>
        <p:txBody>
          <a:bodyPr bIns="91425" rIns="91425" lIns="91425" tIns="91425" anchor="t" anchorCtr="0">
            <a:noAutofit/>
          </a:bodyPr>
          <a:lstStyle/>
          <a:p>
            <a:pPr rtl="0" lvl="0">
              <a:buNone/>
            </a:pPr>
            <a:r>
              <a:rPr lang="en"/>
              <a:t>- Stand in a line</a:t>
            </a:r>
          </a:p>
          <a:p>
            <a:pPr>
              <a:buNone/>
            </a:pPr>
            <a:r>
              <a:rPr lang="en"/>
              <a:t>- Interrupt the joke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dark">
  <a:themeElements>
    <a:clrScheme name="Custom 345">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